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1" r:id="rId4"/>
    <p:sldId id="290" r:id="rId5"/>
    <p:sldId id="289" r:id="rId6"/>
    <p:sldId id="286" r:id="rId7"/>
    <p:sldId id="283" r:id="rId8"/>
    <p:sldId id="278" r:id="rId9"/>
    <p:sldId id="281" r:id="rId10"/>
    <p:sldId id="282" r:id="rId11"/>
    <p:sldId id="276" r:id="rId12"/>
    <p:sldId id="277" r:id="rId13"/>
    <p:sldId id="279" r:id="rId14"/>
    <p:sldId id="280" r:id="rId15"/>
    <p:sldId id="284" r:id="rId16"/>
    <p:sldId id="285" r:id="rId17"/>
    <p:sldId id="287" r:id="rId18"/>
    <p:sldId id="288" r:id="rId19"/>
    <p:sldId id="275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FFE389"/>
    <a:srgbClr val="929292"/>
    <a:srgbClr val="082442"/>
    <a:srgbClr val="A2C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433" autoAdjust="0"/>
  </p:normalViewPr>
  <p:slideViewPr>
    <p:cSldViewPr showGuides="1"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FB33693-CF22-4655-A09B-AA1161CE208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9F174D3-3E10-4667-AB78-11ED96E0E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74D3-3E10-4667-AB78-11ED96E0E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5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74D3-3E10-4667-AB78-11ED96E0EF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76243"/>
            <a:ext cx="514400" cy="365125"/>
          </a:xfrm>
        </p:spPr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2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1206ECB7-9239-4042-9351-7AE099CC19DC}" type="datetime1">
              <a:rPr lang="ru-RU" smtClean="0"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FB6227C9-35AC-4093-B903-285C6F77B898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A337B3FE-DEA9-45B3-94C1-D600534D91BF}" type="datetime1">
              <a:rPr lang="ru-RU" smtClean="0"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2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E654E4FC-4B9B-4D3F-9E8E-BE2F643920B5}" type="datetime1">
              <a:rPr lang="ru-RU" smtClean="0"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6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8FF047F4-C6B0-4DDD-ADD6-6CA7C2C11662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08F44E6C-5D73-43B1-BF55-367CA0E54C2B}" type="datetime1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8EE049D2-2672-47A8-AA9B-33D60AE2BE44}" type="datetime1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01B611A7-BE85-4C3E-A13A-783390742103}" type="datetime1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3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A2F6E2E7-DBE1-4336-8CB5-DB94AD5DF925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3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/>
          <a:lstStyle/>
          <a:p>
            <a:fld id="{7721D787-419C-4864-A79E-8EE421D84293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0EF-4EEE-421B-8AB2-7A910F483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57200" y="6381328"/>
            <a:ext cx="3981128" cy="3600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dirty="0">
                <a:solidFill>
                  <a:schemeClr val="tx1"/>
                </a:solidFill>
              </a:rPr>
              <a:t>Сергей</a:t>
            </a:r>
            <a:r>
              <a:rPr lang="ru-RU" baseline="0" dirty="0">
                <a:solidFill>
                  <a:schemeClr val="tx1"/>
                </a:solidFill>
              </a:rPr>
              <a:t> Самаров, 8 «В»</a:t>
            </a:r>
          </a:p>
          <a:p>
            <a:pPr lvl="0" algn="ctr"/>
            <a:r>
              <a:rPr lang="ru-RU" baseline="0" dirty="0">
                <a:solidFill>
                  <a:schemeClr val="tx1"/>
                </a:solidFill>
              </a:rPr>
              <a:t>ГБОУ г. Москвы «Школа «Свиблово»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  <a:prstGeom prst="rect">
            <a:avLst/>
          </a:prstGeom>
          <a:solidFill>
            <a:srgbClr val="08244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376243"/>
            <a:ext cx="514400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lvl1pPr>
              <a:defRPr lang="ru-RU" sz="120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79C540EF-4EEE-421B-8AB2-7A910F483A48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A2C71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baseline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0" y="6381328"/>
            <a:ext cx="3456384" cy="3600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dirty="0">
                <a:solidFill>
                  <a:schemeClr val="tx1"/>
                </a:solidFill>
              </a:rPr>
              <a:t>Интерактивные уроки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«Движения плоскости вместо вычислений</a:t>
            </a:r>
            <a:r>
              <a:rPr lang="ru-RU" baseline="0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1DE6FA8-F5D6-49D0-9DF7-6C71C3F980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1328"/>
            <a:ext cx="648072" cy="3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20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ru-RU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ru-RU" sz="14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ru-RU" sz="12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ru-RU" sz="11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ru-RU"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8.png"/><Relationship Id="rId7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19.xml"/><Relationship Id="rId7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19.xml"/><Relationship Id="rId7" Type="http://schemas.openxmlformats.org/officeDocument/2006/relationships/image" Target="../media/image5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slide" Target="slide19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43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" Target="slide19.xml"/><Relationship Id="rId7" Type="http://schemas.openxmlformats.org/officeDocument/2006/relationships/image" Target="../media/image68.png"/><Relationship Id="rId12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9.xml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9.xml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9.xml"/><Relationship Id="rId7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Интерактивные уроки по геометрии на тему: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3000" b="1" dirty="0">
                <a:solidFill>
                  <a:prstClr val="black"/>
                </a:solidFill>
              </a:rPr>
              <a:t>«Движения плоскости вместо вычислений»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E389"/>
          </a:solidFill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Автор: 	        </a:t>
            </a:r>
            <a:r>
              <a:rPr lang="ru-RU" b="1" dirty="0">
                <a:solidFill>
                  <a:schemeClr val="tx1"/>
                </a:solidFill>
              </a:rPr>
              <a:t>Самаров Сергей Евгеньевич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				ученик 8 «В» класса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Руководитель: </a:t>
            </a:r>
            <a:r>
              <a:rPr lang="ru-RU" b="1" dirty="0" err="1">
                <a:solidFill>
                  <a:schemeClr val="tx1"/>
                </a:solidFill>
              </a:rPr>
              <a:t>Шиленкова</a:t>
            </a:r>
            <a:r>
              <a:rPr lang="ru-RU" b="1" dirty="0">
                <a:solidFill>
                  <a:schemeClr val="tx1"/>
                </a:solidFill>
              </a:rPr>
              <a:t> Елена Валентиновна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			               преподаватель математики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12.12.2017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24744"/>
            <a:ext cx="8229600" cy="43204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/>
              <a:t>Добро пожаловать на наши интерактивные уроки!</a:t>
            </a:r>
            <a:endParaRPr lang="ru-RU" sz="2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188641"/>
            <a:ext cx="7272808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Государственное бюджетное образовательное учреждение</a:t>
            </a:r>
          </a:p>
          <a:p>
            <a:r>
              <a:rPr lang="ru-RU" dirty="0">
                <a:solidFill>
                  <a:schemeClr val="tx1"/>
                </a:solidFill>
              </a:rPr>
              <a:t>города Москвы «Школа «Свиблово»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084FE0-CFAB-4584-818E-473494C37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28" y="64240"/>
            <a:ext cx="1660872" cy="8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Задача о двух ромбах (придумана автором проекта)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двух ромбах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У ромбов </a:t>
            </a:r>
            <a:r>
              <a:rPr lang="ru-RU" i="1" dirty="0"/>
              <a:t>ABCD</a:t>
            </a:r>
            <a:r>
              <a:rPr lang="ru-RU" dirty="0"/>
              <a:t> и </a:t>
            </a:r>
            <a:r>
              <a:rPr lang="ru-RU" i="1" dirty="0"/>
              <a:t>MNPK</a:t>
            </a:r>
            <a:r>
              <a:rPr lang="ru-RU" dirty="0"/>
              <a:t> вершины </a:t>
            </a:r>
            <a:r>
              <a:rPr lang="ru-RU" i="1" dirty="0"/>
              <a:t>A</a:t>
            </a:r>
            <a:r>
              <a:rPr lang="ru-RU" dirty="0"/>
              <a:t> и </a:t>
            </a:r>
            <a:r>
              <a:rPr lang="ru-RU" i="1" dirty="0"/>
              <a:t>M</a:t>
            </a:r>
            <a:r>
              <a:rPr lang="ru-RU" dirty="0"/>
              <a:t> совпадают, а углы при вершинах </a:t>
            </a:r>
            <a:r>
              <a:rPr lang="ru-RU" i="1" dirty="0"/>
              <a:t>A</a:t>
            </a:r>
            <a:r>
              <a:rPr lang="ru-RU" dirty="0"/>
              <a:t> и </a:t>
            </a:r>
            <a:r>
              <a:rPr lang="ru-RU" i="1" dirty="0"/>
              <a:t>M</a:t>
            </a:r>
            <a:r>
              <a:rPr lang="ru-RU" dirty="0"/>
              <a:t> равны. При обходе по направлению </a:t>
            </a:r>
            <a:r>
              <a:rPr lang="ru-RU" i="1" dirty="0"/>
              <a:t>А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ВС</a:t>
            </a:r>
            <a:r>
              <a:rPr lang="en-US" i="1" dirty="0">
                <a:ea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ru-RU" dirty="0"/>
              <a:t> ромб </a:t>
            </a:r>
            <a:r>
              <a:rPr lang="ru-RU" i="1" dirty="0"/>
              <a:t>ABCD</a:t>
            </a:r>
            <a:r>
              <a:rPr lang="ru-RU" dirty="0"/>
              <a:t> остается справа, так же и при обходе по направлению </a:t>
            </a:r>
            <a:r>
              <a:rPr lang="en-US" i="1" dirty="0"/>
              <a:t>M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i="1" dirty="0">
                <a:ea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i="1" dirty="0">
                <a:ea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i="1" dirty="0">
                <a:ea typeface="Calibri" panose="020F0502020204030204" pitchFamily="34" charset="0"/>
                <a:sym typeface="Symbol" panose="05050102010706020507" pitchFamily="18" charset="2"/>
              </a:rPr>
              <a:t>K</a:t>
            </a:r>
            <a:r>
              <a:rPr lang="ru-RU" dirty="0"/>
              <a:t> ромб </a:t>
            </a:r>
            <a:r>
              <a:rPr lang="ru-RU" i="1" dirty="0"/>
              <a:t>MNPK</a:t>
            </a:r>
            <a:r>
              <a:rPr lang="ru-RU" dirty="0"/>
              <a:t> остается справа.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Доказать, что отрезки </a:t>
            </a:r>
            <a:r>
              <a:rPr lang="ru-RU" i="1" dirty="0"/>
              <a:t>BN</a:t>
            </a:r>
            <a:r>
              <a:rPr lang="ru-RU" dirty="0"/>
              <a:t> и </a:t>
            </a:r>
            <a:r>
              <a:rPr lang="ru-RU" i="1" dirty="0"/>
              <a:t>DK</a:t>
            </a:r>
            <a:r>
              <a:rPr lang="ru-RU" dirty="0"/>
              <a:t> равны, а угол между ними равен углу </a:t>
            </a:r>
            <a:r>
              <a:rPr lang="en-US" i="1" dirty="0" smtClean="0"/>
              <a:t>B</a:t>
            </a:r>
            <a:r>
              <a:rPr lang="ru-RU" i="1" dirty="0" smtClean="0"/>
              <a:t>A</a:t>
            </a:r>
            <a:r>
              <a:rPr lang="en-US" i="1" dirty="0" smtClean="0"/>
              <a:t>D</a:t>
            </a:r>
            <a:endParaRPr lang="ru-RU" i="1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Отрезки </a:t>
            </a:r>
            <a:r>
              <a:rPr lang="ru-RU" i="1" dirty="0"/>
              <a:t>BN</a:t>
            </a:r>
            <a:r>
              <a:rPr lang="ru-RU" dirty="0"/>
              <a:t> и </a:t>
            </a:r>
            <a:r>
              <a:rPr lang="en-US" i="1" dirty="0"/>
              <a:t>DK</a:t>
            </a:r>
            <a:r>
              <a:rPr lang="ru-RU" dirty="0"/>
              <a:t> равны, а угол между ними равен углу</a:t>
            </a:r>
            <a:r>
              <a:rPr lang="ru-RU" i="1" dirty="0"/>
              <a:t> </a:t>
            </a:r>
            <a:r>
              <a:rPr lang="en-US" i="1" dirty="0"/>
              <a:t>B</a:t>
            </a:r>
            <a:r>
              <a:rPr lang="ru-RU" i="1" dirty="0"/>
              <a:t>A</a:t>
            </a:r>
            <a:r>
              <a:rPr lang="en-US" i="1" dirty="0"/>
              <a:t>D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30" name="Рисунок 29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354A3BF-324D-4D3E-96A6-4F5C07930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73" y="1800591"/>
            <a:ext cx="4764426" cy="295394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B0996D5-47BE-49A4-88B9-AD8997F6C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73" y="1800591"/>
            <a:ext cx="4764426" cy="29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Герона Александрийского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Герона Александрийского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Города </a:t>
            </a:r>
            <a:r>
              <a:rPr lang="en-US" i="1" dirty="0"/>
              <a:t>A</a:t>
            </a:r>
            <a:r>
              <a:rPr lang="ru-RU" dirty="0"/>
              <a:t> и </a:t>
            </a:r>
            <a:r>
              <a:rPr lang="en-US" i="1" dirty="0"/>
              <a:t>B</a:t>
            </a:r>
            <a:r>
              <a:rPr lang="ru-RU" dirty="0"/>
              <a:t> расположены на одном берегу реки </a:t>
            </a:r>
            <a:r>
              <a:rPr lang="en-US" i="1" dirty="0"/>
              <a:t>MN</a:t>
            </a:r>
            <a:r>
              <a:rPr lang="ru-RU" dirty="0"/>
              <a:t>. Курьер должен доставить донесение из города </a:t>
            </a:r>
            <a:r>
              <a:rPr lang="en-US" i="1" dirty="0"/>
              <a:t>A</a:t>
            </a:r>
            <a:r>
              <a:rPr lang="ru-RU" dirty="0"/>
              <a:t> в город </a:t>
            </a:r>
            <a:r>
              <a:rPr lang="en-US" i="1" dirty="0"/>
              <a:t>B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ru-RU" dirty="0" smtClean="0"/>
              <a:t>напоив </a:t>
            </a:r>
            <a:r>
              <a:rPr lang="ru-RU" dirty="0"/>
              <a:t>в реке коня.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По какому пути нужно двигаться курьеру, чтобы пройденное им расстояние было наименьшим?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ED5A09F-EA7D-4F16-8473-53E41BFE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2" y="1930167"/>
            <a:ext cx="4383272" cy="28586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04DA3C8-EBB8-4B63-A2F7-1E3919D3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2" y="1930167"/>
            <a:ext cx="4383272" cy="28586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5B97ADC-BBAD-4AD9-AF30-C6CBC63E1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2" y="1930167"/>
            <a:ext cx="4383272" cy="285865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нутренний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59B7D6A-EB10-444F-BB49-CAB70BC4A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2" y="1930166"/>
            <a:ext cx="4383272" cy="285865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бъект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837DAD6-BBAE-409B-A7DB-DFB588F4E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2" y="1930166"/>
            <a:ext cx="4383272" cy="2858655"/>
          </a:xfrm>
          <a:prstGeom prst="rect">
            <a:avLst/>
          </a:prstGeom>
        </p:spPr>
      </p:pic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Самый короткий путь для курьера: </a:t>
            </a:r>
            <a:r>
              <a:rPr lang="ru-RU" i="1" dirty="0">
                <a:ea typeface="Calibri" panose="020F0502020204030204" pitchFamily="34" charset="0"/>
              </a:rPr>
              <a:t>А 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endParaRPr lang="ru-RU" dirty="0"/>
          </a:p>
        </p:txBody>
      </p:sp>
      <p:sp>
        <p:nvSpPr>
          <p:cNvPr id="17" name="Стрелка: влево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</p:spTree>
    <p:extLst>
      <p:ext uri="{BB962C8B-B14F-4D97-AF65-F5344CB8AC3E}">
        <p14:creationId xmlns:p14="http://schemas.microsoft.com/office/powerpoint/2010/main" val="2307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8D4D5AEB-4D5D-4421-ADBC-CAD4D6E5FC4D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Бильярдная формулировка задачи Герона Александрийского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Герона Александрийского</a:t>
            </a: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(бильярдная фор-ка)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Задачу Герона можно переформулировать в виде задачи о траектории бильярдного шара, которая состоит в следующем: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 бильярдном столе с краем </a:t>
            </a:r>
            <a:r>
              <a:rPr lang="en-US" i="1" dirty="0"/>
              <a:t>MN</a:t>
            </a:r>
            <a:r>
              <a:rPr lang="en-US" dirty="0"/>
              <a:t> </a:t>
            </a:r>
            <a:r>
              <a:rPr lang="ru-RU" dirty="0"/>
              <a:t>лежат шары</a:t>
            </a:r>
            <a:r>
              <a:rPr lang="ru-RU" i="1" dirty="0"/>
              <a:t> </a:t>
            </a:r>
            <a:r>
              <a:rPr lang="en-US" i="1" dirty="0"/>
              <a:t>A</a:t>
            </a:r>
            <a:r>
              <a:rPr lang="ru-RU" dirty="0"/>
              <a:t> и </a:t>
            </a:r>
            <a:r>
              <a:rPr lang="en-US" i="1" dirty="0"/>
              <a:t>B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Как игрок должен направить шар</a:t>
            </a:r>
            <a:r>
              <a:rPr lang="ru-RU" i="1" dirty="0"/>
              <a:t> </a:t>
            </a:r>
            <a:r>
              <a:rPr lang="en-US" i="1" dirty="0"/>
              <a:t>A</a:t>
            </a:r>
            <a:r>
              <a:rPr lang="ru-RU" dirty="0"/>
              <a:t>, чтобы, отразившись от края </a:t>
            </a:r>
            <a:r>
              <a:rPr lang="en-US" i="1" dirty="0"/>
              <a:t>MN</a:t>
            </a:r>
            <a:r>
              <a:rPr lang="ru-RU" dirty="0"/>
              <a:t>, шар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попал в шар </a:t>
            </a:r>
            <a:r>
              <a:rPr lang="en-US" i="1" dirty="0"/>
              <a:t>B</a:t>
            </a:r>
            <a:r>
              <a:rPr lang="ru-RU" dirty="0"/>
              <a:t>?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ED5A09F-EA7D-4F16-8473-53E41BFE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2" y="1930167"/>
            <a:ext cx="4383272" cy="2858655"/>
          </a:xfrm>
          <a:prstGeom prst="rect">
            <a:avLst/>
          </a:prstGeom>
        </p:spPr>
      </p:pic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Шар должен быть направлен в точку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ru-RU" dirty="0">
                <a:ea typeface="Calibri" panose="020F0502020204030204" pitchFamily="34" charset="0"/>
              </a:rPr>
              <a:t> и пройдет путь: </a:t>
            </a:r>
            <a:r>
              <a:rPr lang="ru-RU" i="1" dirty="0">
                <a:ea typeface="Calibri" panose="020F0502020204030204" pitchFamily="34" charset="0"/>
              </a:rPr>
              <a:t>А 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endParaRPr lang="ru-RU" dirty="0"/>
          </a:p>
        </p:txBody>
      </p:sp>
      <p:pic>
        <p:nvPicPr>
          <p:cNvPr id="7" name="Рисунок 6" descr="Изображение выглядит как объект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968EDF2-BF87-4638-8501-6A4D82CBE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69" y="1930166"/>
            <a:ext cx="4383272" cy="28586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92C0C5-2E07-410A-89FE-0B2FB3AE5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2257"/>
            <a:ext cx="338648" cy="338648"/>
          </a:xfrm>
          <a:prstGeom prst="rect">
            <a:avLst/>
          </a:prstGeom>
        </p:spPr>
      </p:pic>
      <p:sp>
        <p:nvSpPr>
          <p:cNvPr id="13" name="Стрелка: влево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F7CD34-D399-4084-87EF-4016682C25A6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4" name="Прямоугольник: скругленные углы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CCADD9-1C8B-4F1E-B844-1AD4FD8E1A0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6" name="Стрелка: вправо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D0AD7EF-84AA-4FCE-A19A-518E2814DE3C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</p:spTree>
    <p:extLst>
      <p:ext uri="{BB962C8B-B14F-4D97-AF65-F5344CB8AC3E}">
        <p14:creationId xmlns:p14="http://schemas.microsoft.com/office/powerpoint/2010/main" val="9148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236 0.096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47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0.09607 L 0.33594 -0.145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20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З-</a:t>
            </a:r>
            <a:r>
              <a:rPr lang="ru-RU" dirty="0" err="1"/>
              <a:t>ча</a:t>
            </a:r>
            <a:r>
              <a:rPr lang="ru-RU" dirty="0"/>
              <a:t> о </a:t>
            </a:r>
            <a:r>
              <a:rPr lang="ru-RU" dirty="0" err="1"/>
              <a:t>треуг</a:t>
            </a:r>
            <a:r>
              <a:rPr lang="ru-RU" dirty="0"/>
              <a:t>. </a:t>
            </a:r>
            <a:r>
              <a:rPr lang="ru-RU" dirty="0" err="1"/>
              <a:t>наименьш</a:t>
            </a:r>
            <a:r>
              <a:rPr lang="ru-RU" dirty="0"/>
              <a:t>. периметра с вершинами на сторонах угла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наименьшего периметра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Дан острый угол </a:t>
            </a:r>
            <a:r>
              <a:rPr lang="en-US" i="1" dirty="0"/>
              <a:t>ABC</a:t>
            </a:r>
            <a:r>
              <a:rPr lang="en-US" dirty="0"/>
              <a:t> </a:t>
            </a:r>
            <a:r>
              <a:rPr lang="ru-RU" dirty="0"/>
              <a:t>и точка </a:t>
            </a:r>
            <a:r>
              <a:rPr lang="en-US" i="1" dirty="0"/>
              <a:t>D</a:t>
            </a:r>
            <a:r>
              <a:rPr lang="ru-RU" dirty="0"/>
              <a:t> внутри него.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 сторонах угла найти точки </a:t>
            </a:r>
            <a:r>
              <a:rPr lang="en-US" i="1" dirty="0"/>
              <a:t>E</a:t>
            </a:r>
            <a:r>
              <a:rPr lang="ru-RU" dirty="0"/>
              <a:t> и </a:t>
            </a:r>
            <a:r>
              <a:rPr lang="en-US" i="1" dirty="0"/>
              <a:t>F</a:t>
            </a:r>
            <a:r>
              <a:rPr lang="ru-RU" dirty="0"/>
              <a:t> так, чтобы периметр треугольника </a:t>
            </a:r>
            <a:r>
              <a:rPr lang="en-US" i="1" dirty="0"/>
              <a:t>DEF</a:t>
            </a:r>
            <a:r>
              <a:rPr lang="ru-RU" dirty="0"/>
              <a:t> был наименьшим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6876256" y="1476663"/>
            <a:ext cx="1810544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Полученный треугольник </a:t>
            </a:r>
            <a:r>
              <a:rPr lang="ru-RU" i="1" dirty="0">
                <a:ea typeface="Calibri" panose="020F0502020204030204" pitchFamily="34" charset="0"/>
              </a:rPr>
              <a:t>DEF</a:t>
            </a:r>
            <a:r>
              <a:rPr lang="ru-RU" dirty="0">
                <a:ea typeface="Calibri" panose="020F0502020204030204" pitchFamily="34" charset="0"/>
              </a:rPr>
              <a:t> и обладает наименьшим периметром.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F52D343-28FC-4B71-BB75-F5424C31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88" y="1412776"/>
            <a:ext cx="4192695" cy="37162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993AE8-DFB6-4A64-B6B1-A43118507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50" y="1412776"/>
            <a:ext cx="4192695" cy="37162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911DA6-3AFE-48B7-A711-43E888B52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12" y="1412776"/>
            <a:ext cx="4192695" cy="371625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9E7FDBD-4E2B-43C1-9833-827769C00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44" y="1412776"/>
            <a:ext cx="4192695" cy="371625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DE53F11-0676-4741-8F1B-BF6ADE1F2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87" y="1406918"/>
            <a:ext cx="4192695" cy="37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Бильярд. фор-ка з. о </a:t>
            </a:r>
            <a:r>
              <a:rPr lang="ru-RU" dirty="0" err="1"/>
              <a:t>треуг</a:t>
            </a:r>
            <a:r>
              <a:rPr lang="ru-RU" dirty="0"/>
              <a:t>. </a:t>
            </a:r>
            <a:r>
              <a:rPr lang="ru-RU" dirty="0" err="1"/>
              <a:t>наим</a:t>
            </a:r>
            <a:r>
              <a:rPr lang="ru-RU" dirty="0"/>
              <a:t>. периметра с верш. на </a:t>
            </a:r>
            <a:r>
              <a:rPr lang="ru-RU" dirty="0" err="1"/>
              <a:t>стор</a:t>
            </a:r>
            <a:r>
              <a:rPr lang="ru-RU" dirty="0"/>
              <a:t>. угла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З-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периметра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(бильярдная фор-ка)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Рассмотрим</a:t>
            </a:r>
            <a:r>
              <a:rPr lang="ru-RU" b="1" dirty="0"/>
              <a:t> </a:t>
            </a:r>
            <a:r>
              <a:rPr lang="ru-RU" dirty="0"/>
              <a:t>лучи </a:t>
            </a:r>
            <a:r>
              <a:rPr lang="ru-RU" i="1" dirty="0"/>
              <a:t>AB </a:t>
            </a:r>
            <a:r>
              <a:rPr lang="ru-RU" dirty="0"/>
              <a:t>и </a:t>
            </a:r>
            <a:r>
              <a:rPr lang="en-US" i="1" dirty="0"/>
              <a:t>BC </a:t>
            </a:r>
            <a:r>
              <a:rPr lang="ru-RU" dirty="0"/>
              <a:t>как края бильярдного стола</a:t>
            </a:r>
            <a:r>
              <a:rPr lang="ru-RU" b="1" dirty="0"/>
              <a:t> </a:t>
            </a:r>
            <a:r>
              <a:rPr lang="en-US" i="1" dirty="0"/>
              <a:t>ABC</a:t>
            </a:r>
            <a:r>
              <a:rPr lang="ru-RU" dirty="0"/>
              <a:t> без луз, на котором лежит шар</a:t>
            </a:r>
            <a:r>
              <a:rPr lang="ru-RU" i="1" dirty="0"/>
              <a:t> </a:t>
            </a:r>
            <a:r>
              <a:rPr lang="en-US" i="1" dirty="0"/>
              <a:t>D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Если игрок направит шар </a:t>
            </a:r>
            <a:r>
              <a:rPr lang="en-US" i="1" dirty="0"/>
              <a:t>D</a:t>
            </a:r>
            <a:r>
              <a:rPr lang="ru-RU" dirty="0"/>
              <a:t> в точку </a:t>
            </a:r>
            <a:r>
              <a:rPr lang="en-US" i="1" dirty="0"/>
              <a:t>F</a:t>
            </a:r>
            <a:r>
              <a:rPr lang="ru-RU" dirty="0"/>
              <a:t>, то, отразившись, в соответствии с физическим законом отражения, от края </a:t>
            </a:r>
            <a:r>
              <a:rPr lang="en-US" i="1" dirty="0"/>
              <a:t>BC</a:t>
            </a:r>
            <a:r>
              <a:rPr lang="ru-RU" dirty="0"/>
              <a:t> в точке </a:t>
            </a:r>
            <a:r>
              <a:rPr lang="en-US" i="1" dirty="0"/>
              <a:t>F</a:t>
            </a:r>
            <a:r>
              <a:rPr lang="ru-RU" dirty="0"/>
              <a:t>, шар, пройдя по отрезку </a:t>
            </a:r>
            <a:r>
              <a:rPr lang="en-US" i="1" dirty="0"/>
              <a:t>FE</a:t>
            </a:r>
            <a:r>
              <a:rPr lang="ru-RU" dirty="0"/>
              <a:t>, отразится от края </a:t>
            </a:r>
            <a:r>
              <a:rPr lang="en-US" i="1" dirty="0"/>
              <a:t>AB </a:t>
            </a:r>
            <a:r>
              <a:rPr lang="ru-RU" dirty="0"/>
              <a:t>в точке </a:t>
            </a:r>
            <a:r>
              <a:rPr lang="en-US" i="1" dirty="0"/>
              <a:t>E</a:t>
            </a:r>
            <a:r>
              <a:rPr lang="ru-RU" dirty="0"/>
              <a:t> и вернется в точку </a:t>
            </a:r>
            <a:r>
              <a:rPr lang="en-US" i="1" dirty="0"/>
              <a:t>D</a:t>
            </a:r>
            <a:r>
              <a:rPr lang="ru-RU" dirty="0"/>
              <a:t> по отрезку </a:t>
            </a:r>
            <a:r>
              <a:rPr lang="en-US" i="1" dirty="0"/>
              <a:t>ED</a:t>
            </a:r>
            <a:r>
              <a:rPr lang="ru-RU" dirty="0"/>
              <a:t>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6876256" y="1476663"/>
            <a:ext cx="1810544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Треугольник </a:t>
            </a:r>
            <a:r>
              <a:rPr lang="ru-RU" i="1" dirty="0">
                <a:ea typeface="Calibri" panose="020F0502020204030204" pitchFamily="34" charset="0"/>
              </a:rPr>
              <a:t>DEF</a:t>
            </a:r>
            <a:r>
              <a:rPr lang="ru-RU" dirty="0">
                <a:ea typeface="Calibri" panose="020F0502020204030204" pitchFamily="34" charset="0"/>
              </a:rPr>
              <a:t> имеет наименьший периметр.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F52D343-28FC-4B71-BB75-F5424C31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88" y="1412776"/>
            <a:ext cx="4192695" cy="37162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4600AAA-6B75-43A6-AC71-8B52C4CC4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02360"/>
            <a:ext cx="338648" cy="3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8143 -0.12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-60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-0.12014 L -0.02952 0.07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997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0.0794 L 1.66667E-6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39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</a:t>
            </a:r>
            <a:r>
              <a:rPr lang="ru-RU" dirty="0" err="1"/>
              <a:t>Фаньяно</a:t>
            </a:r>
            <a:endParaRPr lang="ru-RU" dirty="0"/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</a:p>
          <a:p>
            <a:pPr algn="ctr">
              <a:spcBef>
                <a:spcPct val="0"/>
              </a:spcBef>
            </a:pP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Фаньяно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r>
              <a:rPr lang="ru-RU"/>
              <a:t>На </a:t>
            </a:r>
            <a:r>
              <a:rPr lang="ru-RU" dirty="0"/>
              <a:t>сторонах остроугольного треугольника </a:t>
            </a:r>
            <a:r>
              <a:rPr lang="ru-RU" i="1" dirty="0"/>
              <a:t>ABC</a:t>
            </a:r>
            <a:r>
              <a:rPr lang="ru-RU" dirty="0"/>
              <a:t> найти такие точки </a:t>
            </a:r>
            <a:r>
              <a:rPr lang="ru-RU" i="1" dirty="0"/>
              <a:t>A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dirty="0"/>
              <a:t> и 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dirty="0"/>
              <a:t>, чтобы периметр треугольника </a:t>
            </a:r>
            <a:r>
              <a:rPr lang="ru-RU" i="1" dirty="0"/>
              <a:t>A</a:t>
            </a:r>
            <a:r>
              <a:rPr lang="ru-RU" baseline="-25000" dirty="0"/>
              <a:t>1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dirty="0"/>
              <a:t> был наименьшим.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3851920" y="1476663"/>
            <a:ext cx="2376264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Точки </a:t>
            </a:r>
            <a:r>
              <a:rPr lang="ru-RU" i="1" dirty="0"/>
              <a:t>A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dirty="0"/>
              <a:t> и 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dirty="0"/>
              <a:t> найдены.</a:t>
            </a:r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96E632F-4BEC-450D-BD0B-04028BC9C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52" y="1260030"/>
            <a:ext cx="3811541" cy="3811541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E1E8F9E-91A5-4325-B651-E76EE1C90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38" y="1260030"/>
            <a:ext cx="3811541" cy="381154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CCDD63A-2411-4F09-8FC4-B19650277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6" y="1259537"/>
            <a:ext cx="3811541" cy="381154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94C4DA0-410D-40CA-99C0-CCA744854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6" y="1259044"/>
            <a:ext cx="3811541" cy="38115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ейерверк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DAC170B-8ED3-4005-A4A3-69813738B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4" y="1268760"/>
            <a:ext cx="3811541" cy="38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фейерверк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65E1108-819A-42A6-9619-A8761439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4" y="1268760"/>
            <a:ext cx="3811541" cy="3811541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8D4D5AEB-4D5D-4421-ADBC-CAD4D6E5FC4D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Бильярдный аналог задачи </a:t>
            </a:r>
            <a:r>
              <a:rPr lang="ru-RU" dirty="0" err="1"/>
              <a:t>Фаньяно</a:t>
            </a:r>
            <a:endParaRPr lang="ru-RU" dirty="0"/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Фаньяно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(бильярдный аналог)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Рассмотрим треугольник </a:t>
            </a:r>
            <a:r>
              <a:rPr lang="ru-RU" i="1" dirty="0"/>
              <a:t>ABC</a:t>
            </a:r>
            <a:r>
              <a:rPr lang="ru-RU" dirty="0"/>
              <a:t> как бильярдный стол без луз. Если игрок пошлет, например, шар из точки </a:t>
            </a:r>
            <a:r>
              <a:rPr lang="ru-RU" i="1" dirty="0"/>
              <a:t>A</a:t>
            </a:r>
            <a:r>
              <a:rPr lang="ru-RU" baseline="-25000" dirty="0"/>
              <a:t>1</a:t>
            </a:r>
            <a:r>
              <a:rPr lang="ru-RU" dirty="0"/>
              <a:t> в точку 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dirty="0"/>
              <a:t>, то, отразившись от края стола </a:t>
            </a:r>
            <a:r>
              <a:rPr lang="ru-RU" i="1" dirty="0"/>
              <a:t>AC</a:t>
            </a:r>
            <a:r>
              <a:rPr lang="ru-RU" dirty="0"/>
              <a:t> в точке 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dirty="0"/>
              <a:t>, шар попадет в точку 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dirty="0"/>
              <a:t>. После этого шар, отразившись от края стола </a:t>
            </a:r>
            <a:r>
              <a:rPr lang="en-US" i="1" dirty="0"/>
              <a:t>AB</a:t>
            </a:r>
            <a:r>
              <a:rPr lang="en-US" dirty="0"/>
              <a:t> </a:t>
            </a:r>
            <a:r>
              <a:rPr lang="ru-RU" dirty="0"/>
              <a:t>в точке 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dirty="0"/>
              <a:t>, возвратится в точку </a:t>
            </a:r>
            <a:r>
              <a:rPr lang="ru-RU" i="1" dirty="0"/>
              <a:t>A</a:t>
            </a:r>
            <a:r>
              <a:rPr lang="ru-RU" baseline="-25000" dirty="0"/>
              <a:t>1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В противоположном направлении ситуация будет аналогичной.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Решение задачи </a:t>
            </a:r>
            <a:r>
              <a:rPr lang="ru-RU" dirty="0" err="1"/>
              <a:t>Фаньяно</a:t>
            </a:r>
            <a:r>
              <a:rPr lang="ru-RU" dirty="0"/>
              <a:t> завершено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92C0C5-2E07-410A-89FE-0B2FB3AE5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40" y="2500637"/>
            <a:ext cx="338648" cy="338648"/>
          </a:xfrm>
          <a:prstGeom prst="rect">
            <a:avLst/>
          </a:prstGeom>
        </p:spPr>
      </p:pic>
      <p:sp>
        <p:nvSpPr>
          <p:cNvPr id="13" name="Стрелка: влево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80F7CD34-D399-4084-87EF-4016682C25A6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4" name="Прямоугольник: скругленные углы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CCADD9-1C8B-4F1E-B844-1AD4FD8E1A0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6" name="Стрелка: вправо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D0AD7EF-84AA-4FCE-A19A-518E2814DE3C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</p:spTree>
    <p:extLst>
      <p:ext uri="{BB962C8B-B14F-4D97-AF65-F5344CB8AC3E}">
        <p14:creationId xmlns:p14="http://schemas.microsoft.com/office/powerpoint/2010/main" val="30863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2361 0.203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0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20394 L 0.05451 0.0569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736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0.05695 L -8.33333E-7 -1.85185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28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5451 0.0569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284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0.05695 L 0.02361 0.203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733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20394 L -0.00121 -0.0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103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нахождении бильярдной траектории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нахождении бильярд.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На бильярдном столе в форме прямоугольника </a:t>
            </a:r>
            <a:r>
              <a:rPr lang="en-US" i="1" dirty="0"/>
              <a:t>ABCD </a:t>
            </a:r>
            <a:r>
              <a:rPr lang="ru-RU" dirty="0"/>
              <a:t>без луз лежат шары </a:t>
            </a:r>
            <a:r>
              <a:rPr lang="en-US" i="1" dirty="0"/>
              <a:t>M</a:t>
            </a:r>
            <a:r>
              <a:rPr lang="ru-RU" dirty="0"/>
              <a:t> и </a:t>
            </a:r>
            <a:r>
              <a:rPr lang="en-US" i="1" dirty="0"/>
              <a:t>N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Игрок бьет кием по шару </a:t>
            </a:r>
            <a:r>
              <a:rPr lang="en-US" i="1" dirty="0"/>
              <a:t>M</a:t>
            </a:r>
            <a:r>
              <a:rPr lang="ru-RU" dirty="0"/>
              <a:t>. После этого шар </a:t>
            </a:r>
            <a:r>
              <a:rPr lang="en-US" i="1" dirty="0"/>
              <a:t>M</a:t>
            </a:r>
            <a:r>
              <a:rPr lang="ru-RU" dirty="0"/>
              <a:t> ударяется в сторону </a:t>
            </a:r>
            <a:r>
              <a:rPr lang="en-US" i="1" dirty="0"/>
              <a:t>AB</a:t>
            </a:r>
            <a:r>
              <a:rPr lang="ru-RU" dirty="0"/>
              <a:t>, затем в сторону </a:t>
            </a:r>
            <a:r>
              <a:rPr lang="en-US" i="1" dirty="0"/>
              <a:t>BC</a:t>
            </a:r>
            <a:r>
              <a:rPr lang="ru-RU" dirty="0"/>
              <a:t>, потом в сторону </a:t>
            </a:r>
            <a:r>
              <a:rPr lang="en-US" i="1" dirty="0"/>
              <a:t>CD</a:t>
            </a:r>
            <a:r>
              <a:rPr lang="ru-RU" dirty="0"/>
              <a:t> и попадает в шар </a:t>
            </a:r>
            <a:r>
              <a:rPr lang="en-US" i="1" dirty="0"/>
              <a:t>N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Найти путь шара </a:t>
            </a:r>
            <a:r>
              <a:rPr lang="en-US" i="1" dirty="0"/>
              <a:t>M</a:t>
            </a:r>
            <a:r>
              <a:rPr lang="ru-RU" dirty="0"/>
              <a:t>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Путь шара отмечен на рисунке красным цветом.</a:t>
            </a:r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C6B1EC-832E-4C0C-828E-F5964D967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1582426"/>
            <a:ext cx="6003176" cy="3525675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CAF7322-8C31-49F4-A34F-99E0519E1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1582426"/>
            <a:ext cx="6003176" cy="35256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4DDBD40-2E8A-400E-956C-A1199B208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1578014"/>
            <a:ext cx="6003176" cy="352567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EA75CB7-F683-450B-BD36-B5D4ACFBF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08" y="1578014"/>
            <a:ext cx="6003176" cy="352567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8EE2627-74C0-4B8E-8BC1-476ED9F2F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52" y="1578014"/>
            <a:ext cx="6003176" cy="3525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объект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AFAE3B2-AEA2-4E1F-A87D-998DA320EF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32" y="1586838"/>
            <a:ext cx="6003176" cy="35256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DDF53AE-4ABC-43B4-9ECD-71BE0751E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64" y="1578014"/>
            <a:ext cx="6003176" cy="35256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EAF3071-D609-489C-94C6-CEE68A1EAD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1595662"/>
            <a:ext cx="6003176" cy="35256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AE1A5E3-7AD0-464F-A60E-5AF1E263E6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6" y="1591036"/>
            <a:ext cx="6003176" cy="35256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D72E4DC-8E18-4EE5-80FF-6F9B556F7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6" y="1591035"/>
            <a:ext cx="6003176" cy="352567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F9B504E-6DBC-43D4-BC2B-8323C24F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00" y="1577799"/>
            <a:ext cx="6003176" cy="35256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F02B1D0-7ECD-43D2-9A28-3375A88308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03" y="4006979"/>
            <a:ext cx="338648" cy="3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7136 -0.0428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5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-0.04283 L 0.07048 -0.1298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35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8 -0.12986 L 0.1401 -0.0877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10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-0.08774 L 0.07829 -0.0428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224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Задача о замкнутой бильярдной траектории (придумана автором)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замкн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бильярд. траектории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Бильярдный стол без луз имеет форму квадрата </a:t>
            </a:r>
            <a:r>
              <a:rPr lang="en-US" i="1" dirty="0"/>
              <a:t>ACDF</a:t>
            </a:r>
            <a:r>
              <a:rPr lang="ru-RU" dirty="0"/>
              <a:t>, на сторонах </a:t>
            </a:r>
            <a:r>
              <a:rPr lang="en-US" i="1" dirty="0"/>
              <a:t>AC</a:t>
            </a:r>
            <a:r>
              <a:rPr lang="ru-RU" dirty="0"/>
              <a:t> и </a:t>
            </a:r>
            <a:r>
              <a:rPr lang="en-US" i="1" dirty="0"/>
              <a:t>FD</a:t>
            </a:r>
            <a:r>
              <a:rPr lang="ru-RU" dirty="0"/>
              <a:t> которого как на диаметрах вне квадрата построены полукруги.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Найти какую-нибудь замкнутую траекторию движения бильярдного шара, имеющую 6 звеньев.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Траекторией шара будет замкнутая ломаная линия, отмеченная на красным цветом и состоящая из 6 звеньев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свидания!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065025-BA12-4099-9785-62AB58959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4" y="2012604"/>
            <a:ext cx="4287983" cy="266807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ас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5F4F939-EEBF-4056-A9AA-3A13DAB7D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3" y="2012604"/>
            <a:ext cx="4287983" cy="266807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E15248F-7EA3-4FD7-9608-F4BF5F0F2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44" y="2012604"/>
            <a:ext cx="4287983" cy="266807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8CC923E-6343-4522-AD5C-929101A20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43" y="2012604"/>
            <a:ext cx="4287983" cy="266807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03CD12B-D697-422E-A496-06B080CF1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2012416"/>
            <a:ext cx="4287983" cy="26680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4BA6253-2E73-400B-8373-873E95DB59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1" y="2012416"/>
            <a:ext cx="4287983" cy="266807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B99BFF8-E1B9-4BB4-B38E-30D49B987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43" y="2012228"/>
            <a:ext cx="4287983" cy="2668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C27D512-1BE3-41E6-B4A2-E783E3B62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71" y="2008981"/>
            <a:ext cx="4287983" cy="266807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48884DA-5F96-439A-AB4A-8B092D1110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25686"/>
            <a:ext cx="338648" cy="3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20851 -0.2671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335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51 -0.26713 L 0.30452 -0.136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65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2 -0.13658 L 0.20851 -0.0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597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51 -0.01713 L 0.00521 -0.2814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-1321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28148 L -0.09705 -0.1539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636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-0.15394 L 5E-6 2.59259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8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19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56792"/>
            <a:ext cx="8229600" cy="194421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0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На сегодня наш интерактивный урок завершен,</a:t>
            </a:r>
          </a:p>
          <a:p>
            <a:r>
              <a:rPr lang="ru-RU" dirty="0">
                <a:solidFill>
                  <a:schemeClr val="tx1"/>
                </a:solidFill>
              </a:rPr>
              <a:t>будем рады видеть Вас снова!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42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Включить демонстрационный материал к задаче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76243"/>
            <a:ext cx="514400" cy="365125"/>
          </a:xfrm>
        </p:spPr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Выбрать задачу из общего списка </a:t>
            </a:r>
            <a:r>
              <a:rPr lang="ru-RU" sz="1600" i="1" dirty="0">
                <a:solidFill>
                  <a:srgbClr val="FFE593"/>
                </a:solidFill>
              </a:rPr>
              <a:t>(нажмите, чтобы перейти к ней)</a:t>
            </a:r>
          </a:p>
        </p:txBody>
      </p:sp>
      <p:sp>
        <p:nvSpPr>
          <p:cNvPr id="85" name="Пяти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DD6C4295-BEDD-4F28-B989-41BEF616A3AD}"/>
              </a:ext>
            </a:extLst>
          </p:cNvPr>
          <p:cNvSpPr/>
          <p:nvPr/>
        </p:nvSpPr>
        <p:spPr>
          <a:xfrm>
            <a:off x="450182" y="1562961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мосте через реку</a:t>
            </a:r>
          </a:p>
        </p:txBody>
      </p:sp>
      <p:sp>
        <p:nvSpPr>
          <p:cNvPr id="29" name="Пяти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6E2B69D7-711E-4211-B23C-14F46C280106}"/>
              </a:ext>
            </a:extLst>
          </p:cNvPr>
          <p:cNvSpPr/>
          <p:nvPr/>
        </p:nvSpPr>
        <p:spPr>
          <a:xfrm>
            <a:off x="4644008" y="1562961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построении отрезка с заданной серединой</a:t>
            </a:r>
          </a:p>
        </p:txBody>
      </p:sp>
      <p:sp>
        <p:nvSpPr>
          <p:cNvPr id="39" name="Пятиугольник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159A7EDA-BDD5-4DD3-ABFC-4C605997ADA0}"/>
              </a:ext>
            </a:extLst>
          </p:cNvPr>
          <p:cNvSpPr/>
          <p:nvPr/>
        </p:nvSpPr>
        <p:spPr>
          <a:xfrm>
            <a:off x="450182" y="2152014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2-х касающихся окружностях</a:t>
            </a:r>
          </a:p>
        </p:txBody>
      </p:sp>
      <p:sp>
        <p:nvSpPr>
          <p:cNvPr id="40" name="Пятиугольник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73168382-AD1C-4C3D-BBEF-7A8DEC8ED869}"/>
              </a:ext>
            </a:extLst>
          </p:cNvPr>
          <p:cNvSpPr/>
          <p:nvPr/>
        </p:nvSpPr>
        <p:spPr>
          <a:xfrm>
            <a:off x="4644008" y="2152014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восстановлении квадрата</a:t>
            </a:r>
          </a:p>
        </p:txBody>
      </p:sp>
      <p:sp>
        <p:nvSpPr>
          <p:cNvPr id="41" name="Пятиугольник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4EAD73A6-8A76-4490-8E2C-3FA4B73AD851}"/>
              </a:ext>
            </a:extLst>
          </p:cNvPr>
          <p:cNvSpPr/>
          <p:nvPr/>
        </p:nvSpPr>
        <p:spPr>
          <a:xfrm>
            <a:off x="450182" y="2749796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построении равностороннего треугольника</a:t>
            </a:r>
          </a:p>
        </p:txBody>
      </p:sp>
      <p:sp>
        <p:nvSpPr>
          <p:cNvPr id="42" name="Пятиугольник 6">
            <a:hlinkClick r:id="rId8" action="ppaction://hlinksldjump"/>
            <a:extLst>
              <a:ext uri="{FF2B5EF4-FFF2-40B4-BE49-F238E27FC236}">
                <a16:creationId xmlns:a16="http://schemas.microsoft.com/office/drawing/2014/main" xmlns="" id="{6B187E8F-5891-4469-8245-5D4CD6A09A12}"/>
              </a:ext>
            </a:extLst>
          </p:cNvPr>
          <p:cNvSpPr/>
          <p:nvPr/>
        </p:nvSpPr>
        <p:spPr>
          <a:xfrm>
            <a:off x="4644008" y="2749796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точках Торричелли и Ферма</a:t>
            </a:r>
          </a:p>
        </p:txBody>
      </p:sp>
      <p:sp>
        <p:nvSpPr>
          <p:cNvPr id="43" name="Пятиугольник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F3DA06F-59B3-411F-A4BC-48FEF2163906}"/>
              </a:ext>
            </a:extLst>
          </p:cNvPr>
          <p:cNvSpPr/>
          <p:nvPr/>
        </p:nvSpPr>
        <p:spPr>
          <a:xfrm>
            <a:off x="457200" y="3342489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Наполеона Бонапарта</a:t>
            </a:r>
          </a:p>
        </p:txBody>
      </p:sp>
      <p:sp>
        <p:nvSpPr>
          <p:cNvPr id="44" name="Пятиугольник 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BD5EAF1-940B-4DDC-95A1-F0A1662C32A0}"/>
              </a:ext>
            </a:extLst>
          </p:cNvPr>
          <p:cNvSpPr/>
          <p:nvPr/>
        </p:nvSpPr>
        <p:spPr>
          <a:xfrm>
            <a:off x="4651026" y="3342489"/>
            <a:ext cx="4042792" cy="497887"/>
          </a:xfrm>
          <a:prstGeom prst="homePlat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двух ромбах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(придумана автором)</a:t>
            </a:r>
          </a:p>
        </p:txBody>
      </p:sp>
      <p:sp>
        <p:nvSpPr>
          <p:cNvPr id="45" name="Пятиугольник 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91C27F4-8A7B-424B-8FF8-0FCEF0991844}"/>
              </a:ext>
            </a:extLst>
          </p:cNvPr>
          <p:cNvSpPr/>
          <p:nvPr/>
        </p:nvSpPr>
        <p:spPr>
          <a:xfrm>
            <a:off x="450182" y="3935182"/>
            <a:ext cx="4042792" cy="497887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Герона Александрийского</a:t>
            </a:r>
          </a:p>
        </p:txBody>
      </p:sp>
      <p:sp>
        <p:nvSpPr>
          <p:cNvPr id="47" name="Пятиугольник 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4F4055A-5BA2-439D-8BC4-B3F2BAAEE1B5}"/>
              </a:ext>
            </a:extLst>
          </p:cNvPr>
          <p:cNvSpPr/>
          <p:nvPr/>
        </p:nvSpPr>
        <p:spPr>
          <a:xfrm>
            <a:off x="4644008" y="3935182"/>
            <a:ext cx="4042792" cy="497887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Герона Александрийского (бильярдная формулировка )</a:t>
            </a:r>
          </a:p>
        </p:txBody>
      </p:sp>
      <p:sp>
        <p:nvSpPr>
          <p:cNvPr id="48" name="Пятиугольник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C07AF50-D7A2-478E-9F2E-5192420AC3D1}"/>
              </a:ext>
            </a:extLst>
          </p:cNvPr>
          <p:cNvSpPr/>
          <p:nvPr/>
        </p:nvSpPr>
        <p:spPr>
          <a:xfrm>
            <a:off x="457200" y="4537857"/>
            <a:ext cx="4042792" cy="497887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треугольнике наименьшего периметра</a:t>
            </a:r>
          </a:p>
        </p:txBody>
      </p:sp>
      <p:sp>
        <p:nvSpPr>
          <p:cNvPr id="49" name="Пятиугольник 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0812CE2-EF61-49B9-A189-483DF1BA5F33}"/>
              </a:ext>
            </a:extLst>
          </p:cNvPr>
          <p:cNvSpPr/>
          <p:nvPr/>
        </p:nvSpPr>
        <p:spPr>
          <a:xfrm>
            <a:off x="4651026" y="4537857"/>
            <a:ext cx="4042792" cy="497887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треугольнике наименьшего периметра (бильярдный аналог)</a:t>
            </a:r>
          </a:p>
        </p:txBody>
      </p:sp>
      <p:sp>
        <p:nvSpPr>
          <p:cNvPr id="50" name="Пятиугольник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13CCFDE-3A1A-4456-9F98-7111C87F6935}"/>
              </a:ext>
            </a:extLst>
          </p:cNvPr>
          <p:cNvSpPr/>
          <p:nvPr/>
        </p:nvSpPr>
        <p:spPr>
          <a:xfrm>
            <a:off x="457200" y="5140532"/>
            <a:ext cx="4042792" cy="497887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Фаньяно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ятиугольник 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9042C69-5CC0-4744-809D-60630279E7CF}"/>
              </a:ext>
            </a:extLst>
          </p:cNvPr>
          <p:cNvSpPr/>
          <p:nvPr/>
        </p:nvSpPr>
        <p:spPr>
          <a:xfrm>
            <a:off x="4651026" y="5140532"/>
            <a:ext cx="4042792" cy="497887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Фаньяно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(бильярдный аналог)</a:t>
            </a:r>
          </a:p>
        </p:txBody>
      </p:sp>
      <p:sp>
        <p:nvSpPr>
          <p:cNvPr id="52" name="Пятиугольник 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CCB21F4-CBF2-45A3-A4C6-AEB8657356D0}"/>
              </a:ext>
            </a:extLst>
          </p:cNvPr>
          <p:cNvSpPr/>
          <p:nvPr/>
        </p:nvSpPr>
        <p:spPr>
          <a:xfrm>
            <a:off x="457200" y="5726085"/>
            <a:ext cx="4042792" cy="497887"/>
          </a:xfrm>
          <a:prstGeom prst="homePlate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 о нахождении бильярдной траектории</a:t>
            </a:r>
          </a:p>
        </p:txBody>
      </p:sp>
      <p:sp>
        <p:nvSpPr>
          <p:cNvPr id="53" name="Пятиугольник 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872AE5A-FD27-4F15-B2B8-DAC0EBC8E47C}"/>
              </a:ext>
            </a:extLst>
          </p:cNvPr>
          <p:cNvSpPr/>
          <p:nvPr/>
        </p:nvSpPr>
        <p:spPr>
          <a:xfrm>
            <a:off x="4651026" y="5726085"/>
            <a:ext cx="4042792" cy="497887"/>
          </a:xfrm>
          <a:prstGeom prst="homePlat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замкнутой бильярдной траектории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(придумана автором)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3C95C2F-1919-4553-9FF1-CEFBB94852A3}"/>
              </a:ext>
            </a:extLst>
          </p:cNvPr>
          <p:cNvCxnSpPr>
            <a:stCxn id="45" idx="3"/>
            <a:endCxn id="47" idx="1"/>
          </p:cNvCxnSpPr>
          <p:nvPr/>
        </p:nvCxnSpPr>
        <p:spPr>
          <a:xfrm>
            <a:off x="4492974" y="4184126"/>
            <a:ext cx="1510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849C60BA-A61C-463F-9453-FB43968FD447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4499992" y="4786801"/>
            <a:ext cx="1510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F9F2039D-8B62-4354-9492-A7D27F2F41FA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4499992" y="5389476"/>
            <a:ext cx="1510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мосте через реку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мосте через реку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Города </a:t>
            </a:r>
            <a:r>
              <a:rPr lang="ru-RU" i="1" dirty="0"/>
              <a:t>A</a:t>
            </a:r>
            <a:r>
              <a:rPr lang="ru-RU" dirty="0"/>
              <a:t> и </a:t>
            </a:r>
            <a:r>
              <a:rPr lang="ru-RU" i="1" dirty="0"/>
              <a:t>B</a:t>
            </a:r>
            <a:r>
              <a:rPr lang="ru-RU" dirty="0"/>
              <a:t> расположены на разных берегах реки.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каком месте нужно построить мост через реку, чтобы путь от города </a:t>
            </a:r>
            <a:r>
              <a:rPr lang="ru-RU" i="1" dirty="0"/>
              <a:t>A</a:t>
            </a:r>
            <a:r>
              <a:rPr lang="ru-RU" dirty="0"/>
              <a:t> до города </a:t>
            </a:r>
            <a:r>
              <a:rPr lang="ru-RU" i="1" dirty="0"/>
              <a:t>B</a:t>
            </a:r>
            <a:r>
              <a:rPr lang="ru-RU" dirty="0"/>
              <a:t> был кратчайшим?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Кратчайшим путем, ведущим из города </a:t>
            </a:r>
            <a:r>
              <a:rPr lang="ru-RU" i="1" dirty="0">
                <a:ea typeface="Calibri" panose="020F0502020204030204" pitchFamily="34" charset="0"/>
              </a:rPr>
              <a:t>A</a:t>
            </a:r>
            <a:r>
              <a:rPr lang="ru-RU" dirty="0">
                <a:ea typeface="Calibri" panose="020F0502020204030204" pitchFamily="34" charset="0"/>
              </a:rPr>
              <a:t> в город </a:t>
            </a:r>
            <a:r>
              <a:rPr lang="ru-RU" i="1" dirty="0">
                <a:ea typeface="Calibri" panose="020F0502020204030204" pitchFamily="34" charset="0"/>
              </a:rPr>
              <a:t>B</a:t>
            </a:r>
            <a:r>
              <a:rPr lang="ru-RU" dirty="0">
                <a:ea typeface="Calibri" panose="020F0502020204030204" pitchFamily="34" charset="0"/>
              </a:rPr>
              <a:t>, является путь, проходящий через мост </a:t>
            </a:r>
            <a:r>
              <a:rPr lang="en-US" i="1" dirty="0">
                <a:ea typeface="Calibri" panose="020F0502020204030204" pitchFamily="34" charset="0"/>
              </a:rPr>
              <a:t>DC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:</a:t>
            </a:r>
          </a:p>
          <a:p>
            <a:pPr marL="0" indent="0" algn="r">
              <a:buNone/>
            </a:pPr>
            <a:r>
              <a:rPr lang="ru-RU" i="1" dirty="0">
                <a:ea typeface="Calibri" panose="020F0502020204030204" pitchFamily="34" charset="0"/>
              </a:rPr>
              <a:t>А 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D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ru-RU" i="1" dirty="0">
                <a:ea typeface="Calibri" panose="020F0502020204030204" pitchFamily="34" charset="0"/>
                <a:sym typeface="Symbol" panose="05050102010706020507" pitchFamily="18" charset="2"/>
              </a:rPr>
              <a:t> С </a:t>
            </a:r>
            <a:r>
              <a:rPr lang="ru-RU" i="1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10" name="Рисунок 9" descr="Изображение выглядит как монитор, внутренний, экран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1DB8995-AB20-4B59-9D68-734AE9DBD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38" y="1974852"/>
            <a:ext cx="3811541" cy="271572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онитор, экран, телевидение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9226F37-E030-4684-B63B-C01FC9BEC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38" y="1974851"/>
            <a:ext cx="3811541" cy="271572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онитор, экран, телевиде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938143C-8AD8-4517-8985-047CA7993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38" y="1974850"/>
            <a:ext cx="3811541" cy="271572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онитор, экран, телевидение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47E35F4-1327-4FC7-8ECD-F566EAC8B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38" y="1980194"/>
            <a:ext cx="3811541" cy="271572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онитор, экран,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1AE45CC-156D-4926-ADB8-606A978E79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38" y="1983151"/>
            <a:ext cx="3811541" cy="27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построении отрезка с заданной серединой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отрезка с заданной серединой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Дан острый угол </a:t>
            </a:r>
            <a:r>
              <a:rPr lang="en-US" i="1" dirty="0"/>
              <a:t>ABC</a:t>
            </a:r>
            <a:r>
              <a:rPr lang="ru-RU" dirty="0"/>
              <a:t> с вершиной </a:t>
            </a:r>
            <a:r>
              <a:rPr lang="en-US" i="1" dirty="0"/>
              <a:t>B </a:t>
            </a:r>
            <a:r>
              <a:rPr lang="ru-RU" dirty="0"/>
              <a:t>и точка </a:t>
            </a:r>
            <a:r>
              <a:rPr lang="en-US" i="1" dirty="0"/>
              <a:t>D</a:t>
            </a:r>
            <a:r>
              <a:rPr lang="ru-RU" dirty="0"/>
              <a:t> внутри него.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Найти на сторонах угла такие точки </a:t>
            </a:r>
            <a:r>
              <a:rPr lang="en-US" i="1" dirty="0"/>
              <a:t>E</a:t>
            </a:r>
            <a:r>
              <a:rPr lang="ru-RU" dirty="0"/>
              <a:t> и </a:t>
            </a:r>
            <a:r>
              <a:rPr lang="en-US" i="1" dirty="0"/>
              <a:t>F</a:t>
            </a:r>
            <a:r>
              <a:rPr lang="ru-RU" dirty="0"/>
              <a:t>, чтобы точка </a:t>
            </a:r>
            <a:r>
              <a:rPr lang="en-US" i="1" dirty="0"/>
              <a:t>D</a:t>
            </a:r>
            <a:r>
              <a:rPr lang="ru-RU" dirty="0"/>
              <a:t> была серединой отрезка </a:t>
            </a:r>
            <a:r>
              <a:rPr lang="en-US" i="1" dirty="0"/>
              <a:t>EF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4067944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Точка </a:t>
            </a:r>
            <a:r>
              <a:rPr lang="en-US" i="1" dirty="0"/>
              <a:t>D</a:t>
            </a:r>
            <a:r>
              <a:rPr lang="ru-RU" dirty="0"/>
              <a:t> середина отрезка </a:t>
            </a:r>
            <a:r>
              <a:rPr lang="en-US" i="1" dirty="0"/>
              <a:t>EF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E3DF037-7A77-4431-B65E-CD5843C7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6663"/>
            <a:ext cx="3335098" cy="3430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FC4285-6119-4512-A84E-8F9693DD4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6663"/>
            <a:ext cx="3335098" cy="343038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асный, небо, внешний, легк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AD06E46-58A7-4548-8076-FB0DE22A9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6663"/>
            <a:ext cx="3335098" cy="34303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асный, лет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0EF7975-6F22-47E4-82E8-42C2DEE4A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5103"/>
            <a:ext cx="3335098" cy="34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двух касающихся окружностях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двух касающихся окружностях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Две окружности с центрами </a:t>
            </a:r>
            <a:r>
              <a:rPr lang="en-US" i="1" dirty="0"/>
              <a:t>O</a:t>
            </a:r>
            <a:r>
              <a:rPr lang="ru-RU" baseline="-25000" dirty="0"/>
              <a:t>1 </a:t>
            </a:r>
            <a:r>
              <a:rPr lang="ru-RU" dirty="0"/>
              <a:t>и</a:t>
            </a:r>
            <a:r>
              <a:rPr lang="ru-RU" baseline="-25000" dirty="0"/>
              <a:t> </a:t>
            </a:r>
            <a:r>
              <a:rPr lang="en-US" i="1" dirty="0"/>
              <a:t>O</a:t>
            </a:r>
            <a:r>
              <a:rPr lang="ru-RU" baseline="-25000" dirty="0"/>
              <a:t>2</a:t>
            </a:r>
            <a:r>
              <a:rPr lang="ru-RU" dirty="0"/>
              <a:t> и равными радиусами </a:t>
            </a:r>
            <a:r>
              <a:rPr lang="en-US" i="1" dirty="0"/>
              <a:t>R</a:t>
            </a:r>
            <a:r>
              <a:rPr lang="ru-RU" dirty="0"/>
              <a:t> касаются внешним образом в точке </a:t>
            </a:r>
            <a:r>
              <a:rPr lang="en-US" i="1" dirty="0"/>
              <a:t>A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Точки </a:t>
            </a:r>
            <a:r>
              <a:rPr lang="en-US" i="1" dirty="0"/>
              <a:t>B</a:t>
            </a:r>
            <a:r>
              <a:rPr lang="ru-RU" dirty="0"/>
              <a:t> и </a:t>
            </a:r>
            <a:r>
              <a:rPr lang="en-US" i="1" dirty="0"/>
              <a:t>C</a:t>
            </a:r>
            <a:r>
              <a:rPr lang="ru-RU" dirty="0"/>
              <a:t> лежат на разных окружностях, причем хорды </a:t>
            </a:r>
            <a:r>
              <a:rPr lang="en-US" i="1" dirty="0"/>
              <a:t>BA</a:t>
            </a:r>
            <a:r>
              <a:rPr lang="ru-RU" dirty="0"/>
              <a:t> и </a:t>
            </a:r>
            <a:r>
              <a:rPr lang="en-US" i="1" dirty="0"/>
              <a:t>CA </a:t>
            </a:r>
            <a:r>
              <a:rPr lang="ru-RU" dirty="0"/>
              <a:t>перпендикулярны. Доказать, что расстояние </a:t>
            </a:r>
            <a:r>
              <a:rPr lang="en-US" i="1" dirty="0"/>
              <a:t>BC</a:t>
            </a:r>
            <a:r>
              <a:rPr lang="ru-RU" dirty="0"/>
              <a:t> равно 2</a:t>
            </a:r>
            <a:r>
              <a:rPr lang="en-US" i="1" dirty="0"/>
              <a:t>R</a:t>
            </a:r>
            <a:r>
              <a:rPr lang="ru-RU" dirty="0"/>
              <a:t>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dirty="0">
                <a:ea typeface="Calibri" panose="020F0502020204030204" pitchFamily="34" charset="0"/>
              </a:rPr>
              <a:t>Доказано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B00F7AF-4DDD-4DB7-B5C1-A7DB92E6F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48" y="2209428"/>
            <a:ext cx="3716252" cy="2382213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D989EA4-12CA-4265-90E8-6C72408DA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48" y="2203444"/>
            <a:ext cx="3716252" cy="23822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5BE4DCE-C643-4B87-90D5-AFBBB9B80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48" y="2209428"/>
            <a:ext cx="3716252" cy="23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восстановлении квадрата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восстановлении квадрата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Восстановить квадрат </a:t>
            </a:r>
            <a:r>
              <a:rPr lang="ru-RU" i="1" dirty="0"/>
              <a:t>ABCD</a:t>
            </a:r>
            <a:r>
              <a:rPr lang="ru-RU" dirty="0"/>
              <a:t>, если известен его центр </a:t>
            </a:r>
            <a:r>
              <a:rPr lang="ru-RU" i="1" dirty="0"/>
              <a:t>O</a:t>
            </a:r>
            <a:r>
              <a:rPr lang="ru-RU" dirty="0"/>
              <a:t> и точки </a:t>
            </a:r>
            <a:r>
              <a:rPr lang="en-US" i="1" dirty="0"/>
              <a:t>F </a:t>
            </a:r>
            <a:r>
              <a:rPr lang="ru-RU" dirty="0"/>
              <a:t>и </a:t>
            </a:r>
            <a:r>
              <a:rPr lang="en-US" i="1" dirty="0"/>
              <a:t>E</a:t>
            </a:r>
            <a:r>
              <a:rPr lang="ru-RU" dirty="0"/>
              <a:t>, расположенные на сторонах </a:t>
            </a:r>
            <a:r>
              <a:rPr lang="ru-RU" i="1" dirty="0"/>
              <a:t>AB</a:t>
            </a:r>
            <a:r>
              <a:rPr lang="ru-RU" dirty="0"/>
              <a:t> и </a:t>
            </a:r>
            <a:r>
              <a:rPr lang="ru-RU" i="1" dirty="0"/>
              <a:t>BC</a:t>
            </a:r>
            <a:r>
              <a:rPr lang="ru-RU" dirty="0"/>
              <a:t> соответственно.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3625552" y="1476663"/>
            <a:ext cx="1882554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Квадрат восстановлен.</a:t>
            </a:r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49190D-3289-41FC-BDE6-CD8EFDA88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8" y="1318674"/>
            <a:ext cx="3810532" cy="3810532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722191D-3306-45B3-9314-CF8EB544D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8" y="1318674"/>
            <a:ext cx="3810532" cy="381053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67EA240-72CD-4A3D-B1A3-D99277270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8" y="1318674"/>
            <a:ext cx="3810532" cy="381053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963B71E-3F47-4797-8E94-4B45A365CD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8" y="1318674"/>
            <a:ext cx="3810532" cy="38105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92947E2-64F5-4C20-B426-9BC94D24A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8" y="1318674"/>
            <a:ext cx="3810532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построении равностороннего треугольника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равностороннем треугольнике 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Дан угол </a:t>
            </a:r>
            <a:r>
              <a:rPr lang="ru-RU" i="1" dirty="0"/>
              <a:t>ABC</a:t>
            </a:r>
            <a:r>
              <a:rPr lang="ru-RU" dirty="0"/>
              <a:t> с вершиной </a:t>
            </a:r>
            <a:r>
              <a:rPr lang="ru-RU" i="1" dirty="0"/>
              <a:t>B</a:t>
            </a:r>
            <a:r>
              <a:rPr lang="ru-RU" dirty="0"/>
              <a:t> и точка </a:t>
            </a:r>
            <a:r>
              <a:rPr lang="ru-RU" i="1" dirty="0"/>
              <a:t>D</a:t>
            </a:r>
            <a:r>
              <a:rPr lang="ru-RU" dirty="0"/>
              <a:t> внутри него.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 сторонах угла </a:t>
            </a:r>
            <a:r>
              <a:rPr lang="ru-RU" i="1" dirty="0"/>
              <a:t>AB</a:t>
            </a:r>
            <a:r>
              <a:rPr lang="ru-RU" dirty="0"/>
              <a:t> и </a:t>
            </a:r>
            <a:r>
              <a:rPr lang="ru-RU" i="1" dirty="0"/>
              <a:t>BC</a:t>
            </a:r>
            <a:r>
              <a:rPr lang="ru-RU" dirty="0"/>
              <a:t> найти точки </a:t>
            </a:r>
            <a:r>
              <a:rPr lang="ru-RU" i="1" dirty="0"/>
              <a:t>E</a:t>
            </a:r>
            <a:r>
              <a:rPr lang="ru-RU" dirty="0"/>
              <a:t> и </a:t>
            </a:r>
            <a:r>
              <a:rPr lang="ru-RU" i="1" dirty="0"/>
              <a:t>F</a:t>
            </a:r>
            <a:r>
              <a:rPr lang="ru-RU" dirty="0"/>
              <a:t> так, чтобы треугольник </a:t>
            </a:r>
            <a:r>
              <a:rPr lang="ru-RU" i="1" dirty="0"/>
              <a:t>EFD</a:t>
            </a:r>
            <a:r>
              <a:rPr lang="ru-RU" dirty="0"/>
              <a:t> был равносторонним.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Равносторонние треугольники построены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FC8A2FB-5B73-45DF-A7EA-88D0E972E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2" y="1664975"/>
            <a:ext cx="4743445" cy="3359940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2D5F8D4-8F52-4CDA-A85B-9E1861FB9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1" y="1664975"/>
            <a:ext cx="4743445" cy="33599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63F95CF-7A7F-4AB1-AA77-14D444A5F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24" y="1664975"/>
            <a:ext cx="4743445" cy="33599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6545EE2-674B-48BC-BC41-B612A48B9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1" y="1664975"/>
            <a:ext cx="4743445" cy="33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D904E816-9D89-4E1F-ADD9-0D29A0A5B109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r>
              <a:rPr lang="ru-RU" b="0" dirty="0"/>
              <a:t>Определение точки Ферма</a:t>
            </a:r>
          </a:p>
          <a:p>
            <a:r>
              <a:rPr lang="ru-RU" b="0" dirty="0"/>
              <a:t>(</a:t>
            </a:r>
            <a:r>
              <a:rPr lang="en-US" b="0" i="1" dirty="0"/>
              <a:t>AD</a:t>
            </a:r>
            <a:r>
              <a:rPr lang="ru-RU" b="0" i="1" dirty="0"/>
              <a:t> </a:t>
            </a:r>
            <a:r>
              <a:rPr lang="en-US" b="0" i="1" dirty="0"/>
              <a:t>+</a:t>
            </a:r>
            <a:r>
              <a:rPr lang="ru-RU" b="0" i="1" dirty="0"/>
              <a:t> </a:t>
            </a:r>
            <a:r>
              <a:rPr lang="en-US" b="0" i="1" dirty="0"/>
              <a:t>BD</a:t>
            </a:r>
            <a:r>
              <a:rPr lang="ru-RU" b="0" i="1" dirty="0"/>
              <a:t> </a:t>
            </a:r>
            <a:r>
              <a:rPr lang="en-US" b="0" i="1" dirty="0"/>
              <a:t>+</a:t>
            </a:r>
            <a:r>
              <a:rPr lang="ru-RU" b="0" i="1" dirty="0"/>
              <a:t> </a:t>
            </a:r>
            <a:r>
              <a:rPr lang="en-US" b="0" i="1" dirty="0"/>
              <a:t>CD</a:t>
            </a:r>
            <a:r>
              <a:rPr lang="en-US" b="0" dirty="0"/>
              <a:t> </a:t>
            </a:r>
            <a:r>
              <a:rPr lang="ru-RU" b="0" dirty="0"/>
              <a:t>– мин.)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690614B2-C826-4DB8-9A15-8F8FCC697408}"/>
              </a:ext>
            </a:extLst>
          </p:cNvPr>
          <p:cNvSpPr txBox="1">
            <a:spLocks/>
          </p:cNvSpPr>
          <p:nvPr/>
        </p:nvSpPr>
        <p:spPr>
          <a:xfrm>
            <a:off x="3641648" y="4932263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sz="2000" dirty="0"/>
          </a:p>
          <a:p>
            <a:r>
              <a:rPr lang="ru-RU" b="0" dirty="0"/>
              <a:t>Определение точки Торричелли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о точках Торричелли и Ферма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о точках Торричелли и Ферма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Дан остроугольный треугольник.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400" dirty="0"/>
              <a:t>Точка </a:t>
            </a:r>
            <a:r>
              <a:rPr lang="ru-RU" sz="1400" b="1" dirty="0"/>
              <a:t>Ферма</a:t>
            </a:r>
            <a:r>
              <a:rPr lang="ru-RU" sz="1400" dirty="0"/>
              <a:t> – это точка внутри треугольника, сумма расстояний от которой до вершин треугольника минимальна.</a:t>
            </a:r>
          </a:p>
          <a:p>
            <a:pPr marL="0" indent="0" algn="just">
              <a:buNone/>
            </a:pPr>
            <a:r>
              <a:rPr lang="ru-RU" sz="1400" dirty="0"/>
              <a:t>Точка </a:t>
            </a:r>
            <a:r>
              <a:rPr lang="ru-RU" sz="1400" b="1" dirty="0"/>
              <a:t>Торричелли</a:t>
            </a:r>
            <a:r>
              <a:rPr lang="ru-RU" sz="1400" dirty="0"/>
              <a:t> - это точка внутри треугольника, из которой каждая сторона треугольника видна под углом в 120</a:t>
            </a:r>
            <a:r>
              <a:rPr lang="ru-RU" sz="1400" baseline="30000" dirty="0"/>
              <a:t>0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dirty="0"/>
              <a:t>Доказать, что эти точки совпадают и построить точку </a:t>
            </a:r>
            <a:r>
              <a:rPr lang="ru-RU" b="1" dirty="0"/>
              <a:t>Торричелли-Ферма</a:t>
            </a:r>
            <a:r>
              <a:rPr lang="ru-RU" dirty="0"/>
              <a:t>.</a:t>
            </a:r>
          </a:p>
        </p:txBody>
      </p:sp>
      <p:pic>
        <p:nvPicPr>
          <p:cNvPr id="7" name="Рисунок 6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DCA9AE8-A592-4A23-8FF0-3A459BA5E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41" y="2027008"/>
            <a:ext cx="3811541" cy="2668078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32AEE1D-59A6-4998-B749-64A40FA8F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41" y="2027008"/>
            <a:ext cx="3811541" cy="26680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28B8ACA-2CA1-4F50-BA89-6B34F651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9" y="2034221"/>
            <a:ext cx="3811541" cy="266807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0C416E8-F53A-4FB7-94EC-4FA93BAA8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9" y="2034277"/>
            <a:ext cx="3811541" cy="266807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9713148-96FD-423A-8F85-5E3DC38E6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7" y="2025646"/>
            <a:ext cx="3811541" cy="266807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ебо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C46A78C-FF2B-4FC7-A86D-3CC5F5B45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7" y="2025646"/>
            <a:ext cx="3811541" cy="2668078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91EDA67A-B522-4B77-B75A-B2A942C705ED}"/>
              </a:ext>
            </a:extLst>
          </p:cNvPr>
          <p:cNvSpPr txBox="1">
            <a:spLocks/>
          </p:cNvSpPr>
          <p:nvPr/>
        </p:nvSpPr>
        <p:spPr>
          <a:xfrm>
            <a:off x="3631361" y="4917837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29B0CCA5-8782-42E7-B40C-364D541CA3A4}"/>
              </a:ext>
            </a:extLst>
          </p:cNvPr>
          <p:cNvSpPr txBox="1">
            <a:spLocks/>
          </p:cNvSpPr>
          <p:nvPr/>
        </p:nvSpPr>
        <p:spPr>
          <a:xfrm>
            <a:off x="3630979" y="4917836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Точка Ферма-Торричелли построена.</a:t>
            </a: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</a:rPr>
              <a:t>				Доказано</a:t>
            </a:r>
          </a:p>
        </p:txBody>
      </p:sp>
      <p:sp>
        <p:nvSpPr>
          <p:cNvPr id="5" name="Стрелка: влево 4">
            <a:hlinkClick r:id="rId8" action="ppaction://hlinksldjump"/>
            <a:extLst>
              <a:ext uri="{FF2B5EF4-FFF2-40B4-BE49-F238E27FC236}">
                <a16:creationId xmlns:a16="http://schemas.microsoft.com/office/drawing/2014/main" xmlns="" id="{E0CFA8FD-E0F4-435D-9AD6-4FB3EDA0236E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8" name="Прямоугольник: скругленные углы 7">
            <a:hlinkClick r:id="rId9" action="ppaction://hlinksldjump"/>
            <a:extLst>
              <a:ext uri="{FF2B5EF4-FFF2-40B4-BE49-F238E27FC236}">
                <a16:creationId xmlns:a16="http://schemas.microsoft.com/office/drawing/2014/main" xmlns="" id="{C0BF9BAC-2A77-40F4-ABCB-41A628589279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0" name="Стрелка: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0B8EA81-2B27-416B-9208-CBD1EB8AAAFA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5CB40D6B-39F9-425D-8A0A-CFEBCF387AA5}"/>
              </a:ext>
            </a:extLst>
          </p:cNvPr>
          <p:cNvSpPr txBox="1">
            <a:spLocks/>
          </p:cNvSpPr>
          <p:nvPr/>
        </p:nvSpPr>
        <p:spPr>
          <a:xfrm>
            <a:off x="5724128" y="1476663"/>
            <a:ext cx="2962672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6589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1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8EFAC46-C5EE-487F-99CD-C19AAB13C691}"/>
              </a:ext>
            </a:extLst>
          </p:cNvPr>
          <p:cNvSpPr txBox="1">
            <a:spLocks/>
          </p:cNvSpPr>
          <p:nvPr/>
        </p:nvSpPr>
        <p:spPr>
          <a:xfrm>
            <a:off x="3621074" y="4917838"/>
            <a:ext cx="5065725" cy="131208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  <a:lvl1pPr lvl="0" algn="ctr">
              <a:spcBef>
                <a:spcPct val="0"/>
              </a:spcBef>
              <a:defRPr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Процесс</a:t>
            </a:r>
          </a:p>
          <a:p>
            <a:pPr algn="l"/>
            <a:endParaRPr lang="ru-RU" dirty="0"/>
          </a:p>
          <a:p>
            <a:r>
              <a:rPr lang="ru-RU" b="0" dirty="0"/>
              <a:t>Решение 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Интерактивные уроки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«Движение плоскости вместо вычислений»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9C540EF-4EEE-421B-8AB2-7A910F483A48}" type="slidenum">
              <a:rPr lang="ru-RU" smtClean="0"/>
              <a:pPr algn="ctr"/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24745"/>
            <a:ext cx="8229600" cy="2880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Задача Наполеона Бонапарта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01B25446-F8A3-487A-A6FE-19358017A81A}"/>
              </a:ext>
            </a:extLst>
          </p:cNvPr>
          <p:cNvSpPr/>
          <p:nvPr/>
        </p:nvSpPr>
        <p:spPr>
          <a:xfrm>
            <a:off x="251520" y="1573316"/>
            <a:ext cx="3384376" cy="936104"/>
          </a:xfrm>
          <a:prstGeom prst="hex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Наполеона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BDD04399-313E-41A4-9C54-D4DBBCD7901D}"/>
              </a:ext>
            </a:extLst>
          </p:cNvPr>
          <p:cNvSpPr txBox="1">
            <a:spLocks/>
          </p:cNvSpPr>
          <p:nvPr/>
        </p:nvSpPr>
        <p:spPr>
          <a:xfrm>
            <a:off x="457200" y="2669961"/>
            <a:ext cx="2962672" cy="3600399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На сторонах произвольного треугольника как на основаниях вне треугольника построены равносторонние треугольники.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Доказать, что центры этих равносторонних треугольников также являются вершинами равностороннего треугольника.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DB947A-C5D3-4DF0-86A3-8EC74F58EABF}"/>
              </a:ext>
            </a:extLst>
          </p:cNvPr>
          <p:cNvSpPr txBox="1">
            <a:spLocks/>
          </p:cNvSpPr>
          <p:nvPr/>
        </p:nvSpPr>
        <p:spPr>
          <a:xfrm>
            <a:off x="3921688" y="1573316"/>
            <a:ext cx="2232248" cy="389617"/>
          </a:xfrm>
          <a:prstGeom prst="rect">
            <a:avLst/>
          </a:prstGeom>
          <a:solidFill>
            <a:srgbClr val="FFE38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Решение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xmlns="" id="{BE6BB1FD-B6C5-4F21-9DD4-8C6AFA731B13}"/>
              </a:ext>
            </a:extLst>
          </p:cNvPr>
          <p:cNvSpPr txBox="1">
            <a:spLocks/>
          </p:cNvSpPr>
          <p:nvPr/>
        </p:nvSpPr>
        <p:spPr>
          <a:xfrm>
            <a:off x="3621075" y="4917838"/>
            <a:ext cx="5065725" cy="1312081"/>
          </a:xfrm>
          <a:prstGeom prst="rect">
            <a:avLst/>
          </a:prstGeom>
          <a:solidFill>
            <a:srgbClr val="FFE389"/>
          </a:solidFill>
          <a:ln w="349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ru-RU" sz="11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u-RU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Ответ: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dirty="0">
                <a:ea typeface="Calibri" panose="020F0502020204030204" pitchFamily="34" charset="0"/>
              </a:rPr>
              <a:t>Доказано</a:t>
            </a:r>
            <a:endParaRPr lang="ru-RU" dirty="0"/>
          </a:p>
        </p:txBody>
      </p:sp>
      <p:sp>
        <p:nvSpPr>
          <p:cNvPr id="17" name="Стрелка: влево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B782-884B-4E95-ACED-C522F89BFB95}"/>
              </a:ext>
            </a:extLst>
          </p:cNvPr>
          <p:cNvSpPr/>
          <p:nvPr/>
        </p:nvSpPr>
        <p:spPr>
          <a:xfrm>
            <a:off x="246094" y="80709"/>
            <a:ext cx="1819476" cy="368190"/>
          </a:xfrm>
          <a:prstGeom prst="lef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к списку задач</a:t>
            </a:r>
          </a:p>
        </p:txBody>
      </p:sp>
      <p:sp>
        <p:nvSpPr>
          <p:cNvPr id="18" name="Прямоугольник: скругленные углы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5B299D-F2E1-41F9-A674-6B277D0F806E}"/>
              </a:ext>
            </a:extLst>
          </p:cNvPr>
          <p:cNvSpPr/>
          <p:nvPr/>
        </p:nvSpPr>
        <p:spPr>
          <a:xfrm>
            <a:off x="7704615" y="186615"/>
            <a:ext cx="1193291" cy="1563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Х</a:t>
            </a:r>
          </a:p>
        </p:txBody>
      </p:sp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29D800-50D3-465F-BCEE-B842307CCCDB}"/>
              </a:ext>
            </a:extLst>
          </p:cNvPr>
          <p:cNvSpPr/>
          <p:nvPr/>
        </p:nvSpPr>
        <p:spPr>
          <a:xfrm>
            <a:off x="7078430" y="6157271"/>
            <a:ext cx="1819476" cy="368190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следующей задаче</a:t>
            </a:r>
          </a:p>
        </p:txBody>
      </p:sp>
      <p:pic>
        <p:nvPicPr>
          <p:cNvPr id="7" name="Рисунок 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B7E3651-74EB-45C6-9FFD-D0231DA51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3900"/>
            <a:ext cx="2622464" cy="3456885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49B8066-CF29-4C02-9FA6-36058DBDA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3899"/>
            <a:ext cx="2622464" cy="345688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4B1E56E-7709-4961-B3D9-8A92FECEF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66308"/>
            <a:ext cx="2622464" cy="345688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DB91616-2F66-4143-8E55-2AD56029D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63631"/>
            <a:ext cx="2622464" cy="34568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8548DE3-FE08-4B66-B4B7-C59E27143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464734"/>
            <a:ext cx="2622464" cy="34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10631</TotalTime>
  <Words>1453</Words>
  <Application>Microsoft Office PowerPoint</Application>
  <PresentationFormat>Экран (4:3)</PresentationFormat>
  <Paragraphs>337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Интерактивные уроки по геометрии на тему: «Движения плоскости вместо вычислений»</vt:lpstr>
      <vt:lpstr>Включить демонстрационный материал к задаче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Интерактивные уроки «Движение плоскости вместо вычислений»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Ким</cp:lastModifiedBy>
  <cp:revision>605</cp:revision>
  <cp:lastPrinted>2017-12-03T09:36:02Z</cp:lastPrinted>
  <dcterms:created xsi:type="dcterms:W3CDTF">2014-09-06T05:21:52Z</dcterms:created>
  <dcterms:modified xsi:type="dcterms:W3CDTF">2017-12-05T04:42:29Z</dcterms:modified>
</cp:coreProperties>
</file>